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312" r:id="rId4"/>
    <p:sldId id="325" r:id="rId5"/>
    <p:sldId id="313" r:id="rId6"/>
    <p:sldId id="314" r:id="rId7"/>
    <p:sldId id="315" r:id="rId8"/>
    <p:sldId id="326" r:id="rId9"/>
    <p:sldId id="316" r:id="rId10"/>
    <p:sldId id="317" r:id="rId11"/>
    <p:sldId id="318" r:id="rId12"/>
    <p:sldId id="275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326" autoAdjust="0"/>
  </p:normalViewPr>
  <p:slideViewPr>
    <p:cSldViewPr snapToGrid="0">
      <p:cViewPr varScale="1">
        <p:scale>
          <a:sx n="79" d="100"/>
          <a:sy n="79" d="100"/>
        </p:scale>
        <p:origin x="16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22AB7-5935-434D-99E3-6D55F5AEB2A7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E6903-679E-41D7-A9A0-D37C1E31F2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8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2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Approximately 5 minute UIC video</a:t>
            </a:r>
          </a:p>
          <a:p>
            <a:r>
              <a:rPr lang="en-US" sz="1200" dirty="0" smtClean="0">
                <a:latin typeface="+mn-lt"/>
              </a:rPr>
              <a:t>Control F (any part of field versus whole field) to search within the access database</a:t>
            </a:r>
          </a:p>
          <a:p>
            <a:r>
              <a:rPr lang="en-US" sz="1200" dirty="0" smtClean="0">
                <a:latin typeface="+mn-lt"/>
              </a:rPr>
              <a:t>Discuss</a:t>
            </a:r>
            <a:r>
              <a:rPr lang="en-US" sz="1200" baseline="0" dirty="0" smtClean="0">
                <a:latin typeface="+mn-lt"/>
              </a:rPr>
              <a:t> how to filter and then remove filter (clear all settings)</a:t>
            </a:r>
            <a:endParaRPr lang="en-US" sz="1200" dirty="0" smtClean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4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latin typeface="+mn-lt"/>
              </a:rPr>
              <a:t>Practicum is located in the</a:t>
            </a:r>
            <a:r>
              <a:rPr lang="en-US" sz="1200" b="0" baseline="0" dirty="0" smtClean="0">
                <a:latin typeface="+mn-lt"/>
              </a:rPr>
              <a:t> training booklet to write the UICs from the UIC locator</a:t>
            </a:r>
            <a:endParaRPr lang="en-US" sz="1200" b="0" dirty="0" smtClean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Find the DOD Component, UIC, City, State, Zip Code and Major Command for the following units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You may have to adjust the wording/spelling to get the correct data. These UICs will be used in following exercises. If there is FPO followed by 2 letters then the FPO will be the city and the following 2 letters will be the state followed by the zip code.</a:t>
            </a:r>
          </a:p>
          <a:p>
            <a:endParaRPr lang="en-US" sz="1200" b="0" dirty="0" smtClean="0">
              <a:latin typeface="+mn-lt"/>
            </a:endParaRPr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fr-FR" sz="2800" b="1" dirty="0" smtClean="0"/>
              <a:t>USN - 1st Mar Raider Bn, Cp Pendleton = 67930</a:t>
            </a:r>
            <a:endParaRPr lang="fr-FR" sz="2800" dirty="0" smtClean="0"/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en-US" sz="2800" b="1" dirty="0" smtClean="0"/>
              <a:t>USCG - Coast Guard Cutter Alert = 1000487</a:t>
            </a:r>
            <a:endParaRPr lang="en-US" sz="2800" dirty="0" smtClean="0"/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en-US" sz="2800" b="1" dirty="0" smtClean="0"/>
              <a:t>USMC - USS San Antonio LPD-17 = 20001761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47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minute video- Add UIC into DOEHRS-HC</a:t>
            </a:r>
          </a:p>
          <a:p>
            <a:r>
              <a:rPr lang="en-US" dirty="0" smtClean="0"/>
              <a:t>Throughout DOEHRS-HC, previous</a:t>
            </a:r>
            <a:r>
              <a:rPr lang="en-US" baseline="0" dirty="0" smtClean="0"/>
              <a:t> drop down selections limit future drop down choices</a:t>
            </a:r>
          </a:p>
          <a:p>
            <a:r>
              <a:rPr lang="en-US" baseline="0" dirty="0" smtClean="0"/>
              <a:t>Have student enter the 3 UIC/WIC into DOEHRS UIC database from their training booklet</a:t>
            </a:r>
          </a:p>
          <a:p>
            <a:r>
              <a:rPr lang="en-US" baseline="0" dirty="0" smtClean="0"/>
              <a:t>Stay on this slide until students are done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4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Ensure students have the correct information in DOEHRS-HC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9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2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E6903-679E-41D7-A9A0-D37C1E31F29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6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1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7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4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6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5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1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4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40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76402-B088-4C37-BE9E-433AFAD85BFD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DEBA-845D-480A-8B03-AE6E01E6E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0"/>
            <a:ext cx="10972800" cy="161924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7925" y="5172075"/>
            <a:ext cx="7305675" cy="1009650"/>
          </a:xfrm>
        </p:spPr>
        <p:txBody>
          <a:bodyPr>
            <a:normAutofit fontScale="70000" lnSpcReduction="20000"/>
          </a:bodyPr>
          <a:lstStyle/>
          <a:p>
            <a:r>
              <a:rPr lang="en-US" sz="5200" b="1" dirty="0">
                <a:solidFill>
                  <a:srgbClr val="660033"/>
                </a:solidFill>
              </a:rPr>
              <a:t>Tri-Service Hearing Technician </a:t>
            </a:r>
            <a:endParaRPr lang="en-US" sz="5200" b="1" dirty="0" smtClean="0">
              <a:solidFill>
                <a:srgbClr val="660033"/>
              </a:solidFill>
            </a:endParaRPr>
          </a:p>
          <a:p>
            <a:r>
              <a:rPr lang="en-US" sz="5200" b="1" dirty="0" smtClean="0">
                <a:solidFill>
                  <a:srgbClr val="660033"/>
                </a:solidFill>
              </a:rPr>
              <a:t>4.2 </a:t>
            </a:r>
            <a:r>
              <a:rPr lang="en-US" sz="5200" b="1" dirty="0">
                <a:solidFill>
                  <a:srgbClr val="660033"/>
                </a:solidFill>
              </a:rPr>
              <a:t>Certification Course</a:t>
            </a:r>
            <a:endParaRPr lang="en-US" sz="52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0" r="1"/>
          <a:stretch/>
        </p:blipFill>
        <p:spPr>
          <a:xfrm>
            <a:off x="36576" y="2717590"/>
            <a:ext cx="12126468" cy="143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760" y="5599253"/>
            <a:ext cx="2990476" cy="1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UICs are Important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Patients require their UIC to be entered and/or selected for their audiogram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Most HCP reports are created via the patient UIC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Contact your HCPM for any UIC questions you may have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Enter UIC in the location you are entering patient data </a:t>
            </a:r>
            <a:r>
              <a:rPr lang="en-US" sz="2800" b="1" dirty="0" smtClean="0"/>
              <a:t>(right click to add) otherwise </a:t>
            </a:r>
            <a:r>
              <a:rPr lang="en-US" sz="2800" b="1" dirty="0"/>
              <a:t>you will need to refresh the </a:t>
            </a:r>
            <a:r>
              <a:rPr lang="en-US" sz="2800" b="1" dirty="0" smtClean="0"/>
              <a:t>screen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USN, USMC and USCG add the Major Command when entering the </a:t>
            </a:r>
            <a:r>
              <a:rPr lang="en-US" sz="2800" b="1" dirty="0" smtClean="0"/>
              <a:t>UIC</a:t>
            </a:r>
          </a:p>
          <a:p>
            <a:pPr algn="l"/>
            <a:r>
              <a:rPr lang="en-US" sz="2800" b="1" dirty="0" smtClean="0"/>
              <a:t>Note: USA/USAF do not require MACOM with UIC entry</a:t>
            </a:r>
            <a:endParaRPr lang="en-US" sz="2800" b="1" dirty="0"/>
          </a:p>
          <a:p>
            <a:pPr algn="l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831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>
                <a:solidFill>
                  <a:srgbClr val="590D25"/>
                </a:solidFill>
                <a:latin typeface="+mn-lt"/>
              </a:rPr>
              <a:t>U</a:t>
            </a: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nit Identification Code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Established “core” UICs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Core UICs are UICs that belong to the units that </a:t>
            </a:r>
            <a:r>
              <a:rPr lang="en-US" sz="2400" b="1" dirty="0" smtClean="0"/>
              <a:t>are frequently tested at </a:t>
            </a:r>
            <a:r>
              <a:rPr lang="en-US" sz="2400" b="1" dirty="0"/>
              <a:t>the </a:t>
            </a:r>
            <a:r>
              <a:rPr lang="en-US" sz="2400" b="1" dirty="0" smtClean="0"/>
              <a:t>DOEHRS-HC word station/testing </a:t>
            </a:r>
            <a:r>
              <a:rPr lang="en-US" sz="2400" b="1" dirty="0"/>
              <a:t>site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Unit Safety personnel work in conjunction with the HCPM to identify personnel and units exposed to hazardous noise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A DR Inquiry may bring down associated sub-table UICs for non-Air Force military personnel if the UIC is not in the local </a:t>
            </a:r>
            <a:r>
              <a:rPr lang="en-US" sz="2800" b="1" dirty="0" smtClean="0"/>
              <a:t>database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 smtClean="0"/>
              <a:t>This will not bring add the MACOM with the UIC</a:t>
            </a:r>
            <a:endParaRPr lang="en-US" sz="2400" b="1" dirty="0"/>
          </a:p>
          <a:p>
            <a:pPr marL="457200" lvl="0" indent="-457200" algn="l">
              <a:buFont typeface="Wingdings" panose="05000000000000000000" pitchFamily="2" charset="2"/>
              <a:buChar char="§"/>
            </a:pPr>
            <a:r>
              <a:rPr lang="en-US" sz="2800" b="1" dirty="0" smtClean="0"/>
              <a:t>Always export records to the DR prior to deleting any UICs from the local database (incomplete records)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81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590D25"/>
                </a:solidFill>
                <a:latin typeface="+mn-lt"/>
              </a:rPr>
              <a:t>Unit Identification Code Practicum</a:t>
            </a: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Summary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4.2.0.0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47394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altLang="en-US" sz="2800" b="1" dirty="0"/>
              <a:t>Service format of UIC/WICs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altLang="en-US" sz="2800" b="1" dirty="0"/>
              <a:t>UIC Locator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altLang="en-US" sz="2800" b="1" dirty="0"/>
              <a:t>Unit Identification Codes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altLang="en-US" sz="2800" b="1" dirty="0"/>
              <a:t>Add, edit and delete UICs from DOEHRS-HC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altLang="en-US" sz="2800" b="1" dirty="0"/>
              <a:t>Test personnel under the correct service UIC/WIC</a:t>
            </a:r>
          </a:p>
        </p:txBody>
      </p:sp>
    </p:spTree>
    <p:extLst>
      <p:ext uri="{BB962C8B-B14F-4D97-AF65-F5344CB8AC3E}">
        <p14:creationId xmlns:p14="http://schemas.microsoft.com/office/powerpoint/2010/main" val="28251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0"/>
            <a:ext cx="10972800" cy="161924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7925" y="5172075"/>
            <a:ext cx="7305675" cy="1009650"/>
          </a:xfrm>
        </p:spPr>
        <p:txBody>
          <a:bodyPr>
            <a:normAutofit fontScale="70000" lnSpcReduction="20000"/>
          </a:bodyPr>
          <a:lstStyle/>
          <a:p>
            <a:r>
              <a:rPr lang="en-US" sz="5200" b="1" dirty="0">
                <a:solidFill>
                  <a:srgbClr val="660033"/>
                </a:solidFill>
              </a:rPr>
              <a:t>Tri-Service Hearing Technician </a:t>
            </a:r>
            <a:endParaRPr lang="en-US" sz="5200" b="1" dirty="0" smtClean="0">
              <a:solidFill>
                <a:srgbClr val="660033"/>
              </a:solidFill>
            </a:endParaRPr>
          </a:p>
          <a:p>
            <a:r>
              <a:rPr lang="en-US" sz="5200" b="1" dirty="0" smtClean="0">
                <a:solidFill>
                  <a:srgbClr val="660033"/>
                </a:solidFill>
              </a:rPr>
              <a:t>4.2 </a:t>
            </a:r>
            <a:r>
              <a:rPr lang="en-US" sz="5200" b="1" dirty="0">
                <a:solidFill>
                  <a:srgbClr val="660033"/>
                </a:solidFill>
              </a:rPr>
              <a:t>Certification Course</a:t>
            </a:r>
            <a:endParaRPr lang="en-US" sz="52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0" r="1"/>
          <a:stretch/>
        </p:blipFill>
        <p:spPr>
          <a:xfrm>
            <a:off x="36576" y="2717590"/>
            <a:ext cx="12126468" cy="143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760" y="5599253"/>
            <a:ext cx="2990476" cy="123809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06240" y="1465616"/>
            <a:ext cx="3791712" cy="12170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lIns="91416" tIns="45708" rIns="91416" bIns="45708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 Questions ?</a:t>
            </a:r>
            <a:endParaRPr lang="en-US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3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Learning Objectives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/>
              <a:t>2.1.1	Understand the service format for UIC/WICs</a:t>
            </a:r>
          </a:p>
          <a:p>
            <a:pPr algn="l"/>
            <a:r>
              <a:rPr lang="en-US" sz="2800" b="1" dirty="0"/>
              <a:t>2.1.2	Understand how to use the UIC Locator</a:t>
            </a:r>
          </a:p>
          <a:p>
            <a:pPr algn="l"/>
            <a:r>
              <a:rPr lang="en-US" sz="2800" b="1" dirty="0"/>
              <a:t>2.1.3	Find Unit Identification Codes (UICs)</a:t>
            </a:r>
          </a:p>
          <a:p>
            <a:pPr algn="l"/>
            <a:r>
              <a:rPr lang="en-US" sz="2800" b="1" dirty="0"/>
              <a:t>2.1.4	Add, edit and delete UICs from DOEHRS-HC</a:t>
            </a:r>
          </a:p>
          <a:p>
            <a:pPr algn="l"/>
            <a:r>
              <a:rPr lang="en-US" sz="2800" b="1" dirty="0"/>
              <a:t>2.1.5	Test personnel under the correct service UIC/WIC</a:t>
            </a:r>
          </a:p>
        </p:txBody>
      </p:sp>
    </p:spTree>
    <p:extLst>
      <p:ext uri="{BB962C8B-B14F-4D97-AF65-F5344CB8AC3E}">
        <p14:creationId xmlns:p14="http://schemas.microsoft.com/office/powerpoint/2010/main" val="29893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Service Unit Identification Code (UIC) Format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Army starts with a “W” followed by five alpha and/or numeric characters (</a:t>
            </a:r>
            <a:r>
              <a:rPr lang="en-US" sz="2800" b="1" dirty="0" smtClean="0"/>
              <a:t>Wxx#xx</a:t>
            </a:r>
            <a:r>
              <a:rPr lang="en-US" sz="2800" b="1" dirty="0"/>
              <a:t>)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All Army (USA) are tested under their service UIC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Coast Guard consists of 7 alpha and/or numeric characters (##xx#x</a:t>
            </a:r>
            <a:r>
              <a:rPr lang="en-US" sz="2800" b="1" dirty="0" smtClean="0"/>
              <a:t>#)</a:t>
            </a:r>
            <a:endParaRPr lang="en-US" sz="2800" b="1" dirty="0"/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All Coast Guard (USCG) are tested under their service UIC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Marine Corps consists of 8 alpha and/or numeric characters (##xx#x#x)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Marine Corps (USMC) can be tested under USMC or USN </a:t>
            </a:r>
            <a:r>
              <a:rPr lang="en-US" sz="2400" b="1" dirty="0" smtClean="0"/>
              <a:t>UICs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 smtClean="0"/>
              <a:t>USMC may be in the same unit with USN but have a USMC UIC</a:t>
            </a:r>
            <a:endParaRPr lang="en-US" sz="2400" b="1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Navy consist of five alpha and/or numeric characters (xx#xx)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Navy (USN) can be tested under USN or USMC </a:t>
            </a:r>
            <a:r>
              <a:rPr lang="en-US" sz="2400" b="1" dirty="0" smtClean="0"/>
              <a:t>UICs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 smtClean="0"/>
              <a:t>USN may </a:t>
            </a:r>
            <a:r>
              <a:rPr lang="en-US" sz="2400" b="1" dirty="0"/>
              <a:t>be in the same unit with </a:t>
            </a:r>
            <a:r>
              <a:rPr lang="en-US" sz="2400" b="1" dirty="0" smtClean="0"/>
              <a:t>USMC </a:t>
            </a:r>
            <a:r>
              <a:rPr lang="en-US" sz="2400" b="1" dirty="0"/>
              <a:t>but have a </a:t>
            </a:r>
            <a:r>
              <a:rPr lang="en-US" sz="2400" b="1" dirty="0" smtClean="0"/>
              <a:t>USN UIC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56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Service Workplace Identification Code (WIC) Format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Air Force has four numbers – four letters – 3 numbers followed by a letter (####-XXXX-###X).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This is a WIC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It is issued to USAF personnel on USAF bases in the HCP by a USAF Bio-Environmental Engineers (BEE) </a:t>
            </a:r>
            <a:endParaRPr lang="en-US" sz="2400" b="1" dirty="0" smtClean="0"/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400" b="1" dirty="0"/>
              <a:t>If you are testing at a USAF base, test USAF under the WIC issued by the Bio-Environmental Engineer of that </a:t>
            </a:r>
            <a:r>
              <a:rPr lang="en-US" sz="2400" b="1" dirty="0" smtClean="0"/>
              <a:t>base</a:t>
            </a:r>
            <a:endParaRPr lang="en-US" sz="2400" b="1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1" dirty="0"/>
              <a:t>USAF patients stationed at USMC/USN bases, the test site will use: 1234-NAVY-123N and type their unit in the demographic data section on the run test window in the location </a:t>
            </a:r>
            <a:r>
              <a:rPr lang="en-US" sz="2800" b="1" dirty="0" smtClean="0"/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19075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Learning Objectives</a:t>
            </a:r>
            <a:endParaRPr lang="en-US" sz="3600" dirty="0">
              <a:latin typeface="+mn-lt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/>
              <a:t>Enter a small amount of information in the </a:t>
            </a:r>
            <a:r>
              <a:rPr lang="en-US" sz="2800" b="1" dirty="0" smtClean="0"/>
              <a:t>query/filter</a:t>
            </a:r>
            <a:endParaRPr lang="en-US" sz="2800" b="1" dirty="0"/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Use filter to pull up the answer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Re-query when you see how the data/records retrieved are recorded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/>
              <a:t>Data queried needs to be typed exactly as it is in the database (space, dash or slash)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If the query has too much information or is not typed exactly the way it is in the database the answer pool will not find </a:t>
            </a:r>
            <a:r>
              <a:rPr lang="en-US" sz="2400" b="1" dirty="0" smtClean="0"/>
              <a:t>data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/>
              <a:t>Under text filter change equals (default) to contains</a:t>
            </a:r>
            <a:endParaRPr lang="en-US" sz="2400" b="1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/>
              <a:t>Use single or multiple filters, Service, City, State or partial Unit name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400799"/>
            <a:ext cx="12191999" cy="447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rgbClr val="660033"/>
                </a:solidFill>
              </a:rPr>
              <a:t>Tri-Service Hearing Technician 4.2 Certification Course                                Video Next Slide</a:t>
            </a:r>
            <a:endParaRPr lang="en-US" sz="2600" dirty="0" smtClean="0">
              <a:solidFill>
                <a:srgbClr val="6600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80" y="13079"/>
            <a:ext cx="10353214" cy="68322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8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UIC Locator Practicum</a:t>
            </a:r>
            <a:endParaRPr lang="en-US" sz="3600" dirty="0">
              <a:latin typeface="+mn-lt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4798" y="1235202"/>
            <a:ext cx="11582401" cy="467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800" b="1" dirty="0" smtClean="0"/>
              <a:t>1st Mar Raider Bn, </a:t>
            </a:r>
            <a:r>
              <a:rPr lang="fr-FR" sz="2800" b="1" dirty="0"/>
              <a:t>Camp </a:t>
            </a:r>
            <a:r>
              <a:rPr lang="fr-FR" sz="2800" b="1" dirty="0" smtClean="0"/>
              <a:t>Pendleton CA	MACOM = SOCOM </a:t>
            </a:r>
            <a:endParaRPr lang="fr-FR" sz="2800" b="1" dirty="0"/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800" b="1" dirty="0"/>
              <a:t>Service: </a:t>
            </a:r>
            <a:r>
              <a:rPr lang="fr-FR" sz="2800" b="1" dirty="0" smtClean="0"/>
              <a:t>USN</a:t>
            </a:r>
            <a:endParaRPr lang="fr-FR" sz="28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 smtClean="0"/>
              <a:t>Coast Guard Cutter Alert			MACOM = D13</a:t>
            </a:r>
            <a:endParaRPr lang="en-US" sz="2800" b="1" dirty="0"/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800" b="1" dirty="0"/>
              <a:t>Service: </a:t>
            </a:r>
            <a:r>
              <a:rPr lang="en-US" sz="2800" b="1" dirty="0" smtClean="0"/>
              <a:t>USCG</a:t>
            </a:r>
            <a:endParaRPr lang="en-US" sz="28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 smtClean="0"/>
              <a:t>USS San Antonio LPD-17			MACOM = SURFLANT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800" b="1" dirty="0"/>
              <a:t>Service: USMC</a:t>
            </a:r>
            <a:endParaRPr lang="en-US" sz="28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800" b="1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 smtClean="0"/>
              <a:t>Under </a:t>
            </a:r>
            <a:r>
              <a:rPr lang="en-US" sz="2800" b="1" dirty="0"/>
              <a:t>Unit&gt;Text Filters&gt;Custom Filter enter </a:t>
            </a:r>
            <a:r>
              <a:rPr lang="en-US" sz="2800" b="1" dirty="0" smtClean="0"/>
              <a:t>Raider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/>
              <a:t>City </a:t>
            </a:r>
            <a:r>
              <a:rPr lang="en-US" sz="2400" b="1" dirty="0"/>
              <a:t>= Camp </a:t>
            </a:r>
            <a:r>
              <a:rPr lang="en-US" sz="2400" b="1" dirty="0" smtClean="0"/>
              <a:t>Pendleton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b="1" dirty="0" smtClean="0"/>
              <a:t>Write </a:t>
            </a:r>
            <a:r>
              <a:rPr lang="en-US" sz="2800" b="1" dirty="0"/>
              <a:t>down appropriate </a:t>
            </a:r>
            <a:r>
              <a:rPr lang="en-US" sz="2800" b="1" dirty="0" smtClean="0"/>
              <a:t>information (page 48)</a:t>
            </a:r>
            <a:endParaRPr lang="en-US" sz="2800" b="1" dirty="0"/>
          </a:p>
          <a:p>
            <a:pPr lvl="1" algn="l"/>
            <a:endParaRPr lang="en-US" sz="28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400799"/>
            <a:ext cx="12191999" cy="447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rgbClr val="660033"/>
                </a:solidFill>
              </a:rPr>
              <a:t>Tri-Service Hearing Technician 4.2 Certification Course                                Video Next Slide</a:t>
            </a:r>
            <a:endParaRPr lang="en-US" sz="2600" dirty="0" smtClean="0">
              <a:solidFill>
                <a:srgbClr val="6600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dd U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2334" t="10863" r="32571" b="11154"/>
          <a:stretch/>
        </p:blipFill>
        <p:spPr>
          <a:xfrm>
            <a:off x="3755122" y="16256"/>
            <a:ext cx="4657358" cy="68295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30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75" y="9525"/>
            <a:ext cx="11010900" cy="11906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Unit Identification Code Practicum</a:t>
            </a:r>
            <a:br>
              <a:rPr lang="en-US" sz="3600" b="1" dirty="0" smtClean="0">
                <a:solidFill>
                  <a:srgbClr val="590D25"/>
                </a:solidFill>
                <a:latin typeface="+mn-lt"/>
              </a:rPr>
            </a:br>
            <a:r>
              <a:rPr lang="en-US" sz="3600" b="1" dirty="0" smtClean="0">
                <a:solidFill>
                  <a:srgbClr val="590D25"/>
                </a:solidFill>
                <a:latin typeface="+mn-lt"/>
              </a:rPr>
              <a:t>UIC Database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0799"/>
            <a:ext cx="12191999" cy="447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>
                <a:solidFill>
                  <a:srgbClr val="660033"/>
                </a:solidFill>
              </a:rPr>
              <a:t>Tri-Service Hearing </a:t>
            </a:r>
            <a:r>
              <a:rPr lang="en-US" sz="2600" b="1" dirty="0" smtClean="0">
                <a:solidFill>
                  <a:srgbClr val="660033"/>
                </a:solidFill>
              </a:rPr>
              <a:t>Technician 4.2 </a:t>
            </a:r>
            <a:r>
              <a:rPr lang="en-US" sz="2600" b="1" dirty="0">
                <a:solidFill>
                  <a:srgbClr val="660033"/>
                </a:solidFill>
              </a:rPr>
              <a:t>Certification Course</a:t>
            </a:r>
            <a:endParaRPr lang="en-US" sz="2600" dirty="0">
              <a:solidFill>
                <a:srgbClr val="660033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97" y="1219437"/>
            <a:ext cx="3342858" cy="4952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096" y="1219437"/>
            <a:ext cx="3342858" cy="4952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94" y="1221866"/>
            <a:ext cx="3342858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988</Words>
  <Application>Microsoft Office PowerPoint</Application>
  <PresentationFormat>Widescreen</PresentationFormat>
  <Paragraphs>102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Unit Identification Code Practicum</vt:lpstr>
      <vt:lpstr>Unit Identification Code Practicum Learning Objectives</vt:lpstr>
      <vt:lpstr>Unit Identification Code Practicum Service Unit Identification Code (UIC) Format</vt:lpstr>
      <vt:lpstr>Unit Identification Code Practicum Service Workplace Identification Code (WIC) Format</vt:lpstr>
      <vt:lpstr>Unit Identification Code Practicum Learning Objectives</vt:lpstr>
      <vt:lpstr>PowerPoint Presentation</vt:lpstr>
      <vt:lpstr>Unit Identification Code Practicum UIC Locator Practicum</vt:lpstr>
      <vt:lpstr>PowerPoint Presentation</vt:lpstr>
      <vt:lpstr>Unit Identification Code Practicum UIC Database</vt:lpstr>
      <vt:lpstr>Unit Identification Code Practicum UICs are Important</vt:lpstr>
      <vt:lpstr>Unit Identification Code Practicum Unit Identification Code</vt:lpstr>
      <vt:lpstr>Unit Identification Code Practicum Summary</vt:lpstr>
      <vt:lpstr>Unit Identification Code Practicum</vt:lpstr>
    </vt:vector>
  </TitlesOfParts>
  <Company>DHA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Conservation Overview</dc:title>
  <dc:creator>Mason, Theodore D. (CIV)</dc:creator>
  <cp:lastModifiedBy>Mason, Theodore D. (CIV)</cp:lastModifiedBy>
  <cp:revision>68</cp:revision>
  <dcterms:created xsi:type="dcterms:W3CDTF">2021-11-08T10:46:43Z</dcterms:created>
  <dcterms:modified xsi:type="dcterms:W3CDTF">2021-12-27T11:15:51Z</dcterms:modified>
</cp:coreProperties>
</file>